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316" r:id="rId2"/>
    <p:sldId id="317" r:id="rId3"/>
    <p:sldId id="329" r:id="rId4"/>
    <p:sldId id="335" r:id="rId5"/>
    <p:sldId id="325" r:id="rId6"/>
    <p:sldId id="327" r:id="rId7"/>
    <p:sldId id="336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3"/>
    <p:restoredTop sz="64218" autoAdjust="0"/>
  </p:normalViewPr>
  <p:slideViewPr>
    <p:cSldViewPr snapToGrid="0" snapToObjects="1">
      <p:cViewPr varScale="1">
        <p:scale>
          <a:sx n="72" d="100"/>
          <a:sy n="72" d="100"/>
        </p:scale>
        <p:origin x="1830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7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C0FB461-6234-493F-B73D-17FBBF689786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9F03E0-63DD-44AD-8A19-ED31742B3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23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Thunder on AMBA recommended list and likely in a beer near you.  A top performer all over – but be </a:t>
            </a:r>
            <a:r>
              <a:rPr lang="en-US"/>
              <a:t>sure to maintain </a:t>
            </a:r>
            <a:r>
              <a:rPr lang="en-US" dirty="0"/>
              <a:t>a comprehensive program of fungicide protection on the wet side of the Cascades.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F03E0-63DD-44AD-8A19-ED31742B32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51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Lightning not on AMBA recommended list – too much of a challenge to malt due to dormancy and water sensitivity. Some craft maltsters can deal with those challenges, and hence it is working for them. Facultative and excellent disease resistance – maybe even tolerance of fusarium head blight. Picture of Ed Rose, with Foundation Lightning field.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F03E0-63DD-44AD-8A19-ED31742B32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24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 rated for beer flavor and could be the new wave in distilling – picture of Gayle Goschie from Goschie farm, 2022 harvest. </a:t>
            </a:r>
          </a:p>
          <a:p>
            <a:r>
              <a:rPr lang="en-US" dirty="0"/>
              <a:t>Glycosidic nitrile (GN) is the next bugbear for distillers – long story made short: who wants a cancer risk in their whisk(€)y? GN0 varieties don’t produce GN.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F03E0-63DD-44AD-8A19-ED31742B32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93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step Beyond WSU Survivor. That’s David Brewer smiling as the yield monitor data shows Successor &gt; Survivor. Foundation seed available from WSCIA and for sale 2023.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F03E0-63DD-44AD-8A19-ED31742B32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82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Maris Otter in the pedigree, what’s not to like? </a:t>
            </a:r>
          </a:p>
          <a:p>
            <a:r>
              <a:rPr lang="en-US" dirty="0"/>
              <a:t>Foundation seed increase with WSCIA and 30 acres with MTA in Klamath Basin.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F03E0-63DD-44AD-8A19-ED31742B32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95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Hot properties – first North American GN0 winters.</a:t>
            </a:r>
          </a:p>
          <a:p>
            <a:r>
              <a:rPr lang="en-US" dirty="0"/>
              <a:t>Whiskey trials in the planning and pre-commercial test with regional maltsters.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Foundation seed increases with WSCIA and ~ 3 acre on-farm increases in Idaho and Washington with MTAs.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F03E0-63DD-44AD-8A19-ED31742B32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16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some high yielding winter 2-rows to replace Buck and Streaker.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F03E0-63DD-44AD-8A19-ED31742B32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87E3-554B-4A4E-9B2C-7511B4DF8AA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D60F-2D12-9B4B-9B58-E315FDCF1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88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87E3-554B-4A4E-9B2C-7511B4DF8AA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D60F-2D12-9B4B-9B58-E315FDCF1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4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87E3-554B-4A4E-9B2C-7511B4DF8AA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D60F-2D12-9B4B-9B58-E315FDCF1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87E3-554B-4A4E-9B2C-7511B4DF8AA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D60F-2D12-9B4B-9B58-E315FDCF1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2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87E3-554B-4A4E-9B2C-7511B4DF8AA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D60F-2D12-9B4B-9B58-E315FDCF1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7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87E3-554B-4A4E-9B2C-7511B4DF8AA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D60F-2D12-9B4B-9B58-E315FDCF1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7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87E3-554B-4A4E-9B2C-7511B4DF8AA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D60F-2D12-9B4B-9B58-E315FDCF1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6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87E3-554B-4A4E-9B2C-7511B4DF8AA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D60F-2D12-9B4B-9B58-E315FDCF1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66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87E3-554B-4A4E-9B2C-7511B4DF8AA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D60F-2D12-9B4B-9B58-E315FDCF1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51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87E3-554B-4A4E-9B2C-7511B4DF8AA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D60F-2D12-9B4B-9B58-E315FDCF1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9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87E3-554B-4A4E-9B2C-7511B4DF8AA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D60F-2D12-9B4B-9B58-E315FDCF1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3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D87E3-554B-4A4E-9B2C-7511B4DF8AA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CD60F-2D12-9B4B-9B58-E315FDCF1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556" y="211974"/>
            <a:ext cx="90249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there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Thunder 2-row winter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and craft maltsters, brewers, distillers  brewers   </a:t>
            </a:r>
          </a:p>
        </p:txBody>
      </p:sp>
      <p:pic>
        <p:nvPicPr>
          <p:cNvPr id="8" name="Picture 7" descr="A field of green plants&#10;&#10;Description automatically generated with low confidence">
            <a:extLst>
              <a:ext uri="{FF2B5EF4-FFF2-40B4-BE49-F238E27FC236}">
                <a16:creationId xmlns:a16="http://schemas.microsoft.com/office/drawing/2014/main" id="{9B8FFBC5-FF9F-482A-8F29-A2EA4CAFF8E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25" y="1746928"/>
            <a:ext cx="6099914" cy="3431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FA7B26-06DF-7251-981D-56B84B6C0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50980"/>
            <a:ext cx="6999027" cy="1896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41E03C-B461-2132-5545-9370FD2B29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027" y="4650980"/>
            <a:ext cx="5217994" cy="217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80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936F81-419C-4A40-8291-2D88FF03F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67" y="1911057"/>
            <a:ext cx="5000477" cy="46209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460571-5595-447B-BFE8-834DAE765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7146" y="325966"/>
            <a:ext cx="4660020" cy="62060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793978-B32C-6014-85E0-BE06A3B81EB3}"/>
              </a:ext>
            </a:extLst>
          </p:cNvPr>
          <p:cNvSpPr txBox="1"/>
          <p:nvPr/>
        </p:nvSpPr>
        <p:spPr>
          <a:xfrm>
            <a:off x="60960" y="176701"/>
            <a:ext cx="76352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there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Lightning 2-row facultative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Craft maltsters and brewers  </a:t>
            </a:r>
          </a:p>
        </p:txBody>
      </p:sp>
    </p:spTree>
    <p:extLst>
      <p:ext uri="{BB962C8B-B14F-4D97-AF65-F5344CB8AC3E}">
        <p14:creationId xmlns:p14="http://schemas.microsoft.com/office/powerpoint/2010/main" val="764012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EE2EC7F-32C6-4647-A2CF-C385C998B698}"/>
              </a:ext>
            </a:extLst>
          </p:cNvPr>
          <p:cNvSpPr txBox="1"/>
          <p:nvPr/>
        </p:nvSpPr>
        <p:spPr>
          <a:xfrm>
            <a:off x="0" y="150156"/>
            <a:ext cx="1190923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there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Oregon Promise 2-row spring GN0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Craft maltsters and distillers  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F4D7A4-954C-4037-9113-1CCA42AAC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5198" y="2307885"/>
            <a:ext cx="3550827" cy="274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 person standing in a field&#10;&#10;Description automatically generated with low confidence">
            <a:extLst>
              <a:ext uri="{FF2B5EF4-FFF2-40B4-BE49-F238E27FC236}">
                <a16:creationId xmlns:a16="http://schemas.microsoft.com/office/drawing/2014/main" id="{169CAC94-8350-ECD0-5CE5-60CEC373F8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66" y="1766573"/>
            <a:ext cx="7208704" cy="480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88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462" y="156298"/>
            <a:ext cx="120729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Times New Roman"/>
                <a:cs typeface="Times New Roman"/>
              </a:rPr>
              <a:t>Coming in 2023 </a:t>
            </a:r>
          </a:p>
          <a:p>
            <a:r>
              <a:rPr lang="en-US" sz="3200" b="1" dirty="0">
                <a:latin typeface="Times New Roman"/>
                <a:cs typeface="Times New Roman"/>
              </a:rPr>
              <a:t>Successor* 2-row spring </a:t>
            </a:r>
          </a:p>
          <a:p>
            <a:r>
              <a:rPr lang="en-US" sz="3200" b="1" dirty="0">
                <a:latin typeface="Times New Roman"/>
                <a:cs typeface="Times New Roman"/>
              </a:rPr>
              <a:t>Immi-tolerant feed</a:t>
            </a:r>
          </a:p>
          <a:p>
            <a:endParaRPr lang="en-US" sz="2400" b="1" dirty="0">
              <a:latin typeface="Times New Roman"/>
              <a:cs typeface="Times New Roman"/>
            </a:endParaRPr>
          </a:p>
          <a:p>
            <a:endParaRPr lang="en-US" sz="2400" i="1" dirty="0">
              <a:latin typeface="Times New Roman"/>
              <a:cs typeface="Times New Roman"/>
            </a:endParaRPr>
          </a:p>
        </p:txBody>
      </p:sp>
      <p:pic>
        <p:nvPicPr>
          <p:cNvPr id="6" name="Picture 5" descr="A field of brown grass&#10;&#10;Description automatically generated with low confidence">
            <a:extLst>
              <a:ext uri="{FF2B5EF4-FFF2-40B4-BE49-F238E27FC236}">
                <a16:creationId xmlns:a16="http://schemas.microsoft.com/office/drawing/2014/main" id="{42B124B6-6DB1-F1E3-574A-F918FD168A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2" y="1784818"/>
            <a:ext cx="6555845" cy="49168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188595-28BF-7FAB-3EE3-266E071D34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157285"/>
            <a:ext cx="5562600" cy="4171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5C2C44-B40D-8ADF-C763-C8FBE668FAEC}"/>
              </a:ext>
            </a:extLst>
          </p:cNvPr>
          <p:cNvSpPr txBox="1"/>
          <p:nvPr/>
        </p:nvSpPr>
        <p:spPr>
          <a:xfrm>
            <a:off x="7185751" y="6365154"/>
            <a:ext cx="6174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/>
                <a:cs typeface="Times New Roman"/>
              </a:rPr>
              <a:t>*Provisional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6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714" y="-27159"/>
            <a:ext cx="10203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Times New Roman"/>
                <a:cs typeface="Times New Roman"/>
              </a:rPr>
              <a:t>Coming in 2023 </a:t>
            </a:r>
          </a:p>
          <a:p>
            <a:r>
              <a:rPr lang="en-US" sz="3200" b="1" dirty="0" err="1">
                <a:latin typeface="Times New Roman"/>
                <a:cs typeface="Times New Roman"/>
              </a:rPr>
              <a:t>Lontra</a:t>
            </a:r>
            <a:r>
              <a:rPr lang="en-US" sz="3200" b="1" dirty="0">
                <a:latin typeface="Times New Roman"/>
                <a:cs typeface="Times New Roman"/>
              </a:rPr>
              <a:t>* 2-row winter malting </a:t>
            </a:r>
          </a:p>
          <a:p>
            <a:r>
              <a:rPr lang="en-US" sz="3200" b="1" dirty="0">
                <a:latin typeface="Times New Roman"/>
                <a:cs typeface="Times New Roman"/>
              </a:rPr>
              <a:t>Craft maltsters and brewers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pic>
        <p:nvPicPr>
          <p:cNvPr id="5" name="Picture 4" descr="A group of people sitting in a field of tall grass&#10;&#10;Description automatically generated with medium confidence">
            <a:extLst>
              <a:ext uri="{FF2B5EF4-FFF2-40B4-BE49-F238E27FC236}">
                <a16:creationId xmlns:a16="http://schemas.microsoft.com/office/drawing/2014/main" id="{AE411391-307F-CF21-0274-EFF39FCC13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922" y="1494657"/>
            <a:ext cx="6371422" cy="4778567"/>
          </a:xfrm>
          <a:prstGeom prst="rect">
            <a:avLst/>
          </a:prstGeom>
        </p:spPr>
      </p:pic>
      <p:pic>
        <p:nvPicPr>
          <p:cNvPr id="8" name="Picture 7" descr="A picture containing whiteboard, text&#10;&#10;Description automatically generated">
            <a:extLst>
              <a:ext uri="{FF2B5EF4-FFF2-40B4-BE49-F238E27FC236}">
                <a16:creationId xmlns:a16="http://schemas.microsoft.com/office/drawing/2014/main" id="{F2E9CBEC-8D25-D41F-F471-239C3C23B8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39" b="2862"/>
          <a:stretch/>
        </p:blipFill>
        <p:spPr>
          <a:xfrm rot="5400000">
            <a:off x="299935" y="1598435"/>
            <a:ext cx="4778567" cy="45710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2615FE-19D7-A9F8-C0CD-32885FBB2271}"/>
              </a:ext>
            </a:extLst>
          </p:cNvPr>
          <p:cNvSpPr txBox="1"/>
          <p:nvPr/>
        </p:nvSpPr>
        <p:spPr>
          <a:xfrm>
            <a:off x="-121115" y="2416569"/>
            <a:ext cx="5620666" cy="365561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0" i="1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8800" i="1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ontra</a:t>
            </a:r>
            <a:r>
              <a:rPr lang="en-US" sz="1800" i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858943-55D4-FB47-95FF-B7978BB56243}"/>
              </a:ext>
            </a:extLst>
          </p:cNvPr>
          <p:cNvSpPr txBox="1"/>
          <p:nvPr/>
        </p:nvSpPr>
        <p:spPr>
          <a:xfrm>
            <a:off x="272019" y="627322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Lontra</a:t>
            </a:r>
            <a:r>
              <a:rPr lang="en-US" sz="1800" b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Malting </a:t>
            </a:r>
            <a:r>
              <a:rPr lang="en-US" b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</a:t>
            </a:r>
            <a:r>
              <a:rPr lang="en-US" sz="1800" b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arley – the New World Otter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CB4C62-8F1D-E154-DDAA-553ED143FBB0}"/>
              </a:ext>
            </a:extLst>
          </p:cNvPr>
          <p:cNvSpPr txBox="1"/>
          <p:nvPr/>
        </p:nvSpPr>
        <p:spPr>
          <a:xfrm>
            <a:off x="7992738" y="6276112"/>
            <a:ext cx="69516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/>
                <a:cs typeface="Times New Roman"/>
              </a:rPr>
              <a:t>*Provisional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46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287" y="208965"/>
            <a:ext cx="108846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/>
                <a:cs typeface="Times New Roman"/>
              </a:rPr>
              <a:t>On the near horizon </a:t>
            </a:r>
          </a:p>
          <a:p>
            <a:r>
              <a:rPr lang="en-US" sz="3200" b="1" dirty="0">
                <a:latin typeface="Times New Roman"/>
                <a:cs typeface="Times New Roman"/>
              </a:rPr>
              <a:t>DH 162310 and DH170472 2-row winter GN 0’s</a:t>
            </a:r>
          </a:p>
          <a:p>
            <a:r>
              <a:rPr lang="en-US" sz="3200" b="1" dirty="0">
                <a:latin typeface="Times New Roman"/>
                <a:cs typeface="Times New Roman"/>
              </a:rPr>
              <a:t>Bourbon and all-malt whiskeys, respectively </a:t>
            </a:r>
          </a:p>
          <a:p>
            <a:endParaRPr lang="en-US" sz="3200" b="1" dirty="0">
              <a:latin typeface="Times New Roman"/>
              <a:cs typeface="Times New Roman"/>
            </a:endParaRPr>
          </a:p>
        </p:txBody>
      </p:sp>
      <p:pic>
        <p:nvPicPr>
          <p:cNvPr id="5" name="Picture 4" descr="A close-up of some plants&#10;&#10;Description automatically generated with low confidence">
            <a:extLst>
              <a:ext uri="{FF2B5EF4-FFF2-40B4-BE49-F238E27FC236}">
                <a16:creationId xmlns:a16="http://schemas.microsoft.com/office/drawing/2014/main" id="{721620EE-3C5A-F5E5-90A9-B7CDF23F5A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5017" y="2755621"/>
            <a:ext cx="4449616" cy="3337212"/>
          </a:xfrm>
          <a:prstGeom prst="rect">
            <a:avLst/>
          </a:prstGeom>
        </p:spPr>
      </p:pic>
      <p:pic>
        <p:nvPicPr>
          <p:cNvPr id="10" name="Picture 9" descr="A picture containing plant, grass&#10;&#10;Description automatically generated">
            <a:extLst>
              <a:ext uri="{FF2B5EF4-FFF2-40B4-BE49-F238E27FC236}">
                <a16:creationId xmlns:a16="http://schemas.microsoft.com/office/drawing/2014/main" id="{F0268D2D-7AE5-D86C-6D86-1959EF6DD5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905" y="2421625"/>
            <a:ext cx="5435802" cy="4076852"/>
          </a:xfrm>
          <a:prstGeom prst="rect">
            <a:avLst/>
          </a:prstGeom>
        </p:spPr>
      </p:pic>
      <p:pic>
        <p:nvPicPr>
          <p:cNvPr id="12" name="Picture 11" descr="A picture containing cup&#10;&#10;Description automatically generated">
            <a:extLst>
              <a:ext uri="{FF2B5EF4-FFF2-40B4-BE49-F238E27FC236}">
                <a16:creationId xmlns:a16="http://schemas.microsoft.com/office/drawing/2014/main" id="{975E13D5-C2D1-43E0-37A4-4D1C7A7021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64"/>
          <a:stretch/>
        </p:blipFill>
        <p:spPr>
          <a:xfrm rot="5400000">
            <a:off x="3446245" y="2952669"/>
            <a:ext cx="3351813" cy="294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48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287" y="208965"/>
            <a:ext cx="108846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/>
                <a:cs typeface="Times New Roman"/>
              </a:rPr>
              <a:t>On the further horizon </a:t>
            </a:r>
          </a:p>
          <a:p>
            <a:r>
              <a:rPr lang="en-US" sz="3200" b="1" dirty="0">
                <a:latin typeface="Times New Roman"/>
                <a:cs typeface="Times New Roman"/>
              </a:rPr>
              <a:t>A winter naked barley or two…..</a:t>
            </a:r>
          </a:p>
          <a:p>
            <a:endParaRPr lang="en-US" sz="3200" b="1" dirty="0">
              <a:latin typeface="Times New Roman"/>
              <a:cs typeface="Times New Roman"/>
            </a:endParaRPr>
          </a:p>
        </p:txBody>
      </p:sp>
      <p:pic>
        <p:nvPicPr>
          <p:cNvPr id="4" name="Picture 3" descr="A picture containing sesame seed&#10;&#10;Description automatically generated">
            <a:extLst>
              <a:ext uri="{FF2B5EF4-FFF2-40B4-BE49-F238E27FC236}">
                <a16:creationId xmlns:a16="http://schemas.microsoft.com/office/drawing/2014/main" id="{F5524A2B-AF5F-501E-601B-2F8C80EB2C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7224" y="1612153"/>
            <a:ext cx="5507440" cy="474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72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2717</TotalTime>
  <Words>373</Words>
  <Application>Microsoft Office PowerPoint</Application>
  <PresentationFormat>Widescreen</PresentationFormat>
  <Paragraphs>42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Hayes</dc:creator>
  <cp:lastModifiedBy>Hayes, Patrick</cp:lastModifiedBy>
  <cp:revision>124</cp:revision>
  <cp:lastPrinted>2020-09-24T15:20:12Z</cp:lastPrinted>
  <dcterms:created xsi:type="dcterms:W3CDTF">2016-09-10T01:23:16Z</dcterms:created>
  <dcterms:modified xsi:type="dcterms:W3CDTF">2022-10-25T16:44:00Z</dcterms:modified>
</cp:coreProperties>
</file>